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0080625"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16" y="-78"/>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it-IT" sz="1400" b="0" i="0" u="none" strike="noStrike" kern="1200">
              <a:ln>
                <a:noFill/>
              </a:ln>
              <a:latin typeface="Arial" pitchFamily="18"/>
              <a:ea typeface="Microsoft YaHei" pitchFamily="2"/>
              <a:cs typeface="Mangal" pitchFamily="2"/>
            </a:endParaRPr>
          </a:p>
        </p:txBody>
      </p:sp>
      <p:sp>
        <p:nvSpPr>
          <p:cNvPr id="3" name="Segnaposto data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it-IT" sz="1400" b="0" i="0" u="none" strike="noStrike" kern="1200">
              <a:ln>
                <a:noFill/>
              </a:ln>
              <a:latin typeface="Arial" pitchFamily="18"/>
              <a:ea typeface="Microsoft YaHei" pitchFamily="2"/>
              <a:cs typeface="Mangal" pitchFamily="2"/>
            </a:endParaRPr>
          </a:p>
        </p:txBody>
      </p:sp>
      <p:sp>
        <p:nvSpPr>
          <p:cNvPr id="4" name="Segnaposto piè di pagina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it-IT" sz="1400" b="0" i="0" u="none" strike="noStrike" kern="1200">
              <a:ln>
                <a:noFill/>
              </a:ln>
              <a:latin typeface="Arial" pitchFamily="18"/>
              <a:ea typeface="Microsoft YaHei" pitchFamily="2"/>
              <a:cs typeface="Mangal" pitchFamily="2"/>
            </a:endParaRPr>
          </a:p>
        </p:txBody>
      </p:sp>
      <p:sp>
        <p:nvSpPr>
          <p:cNvPr id="5" name="Segnaposto numero diapositiva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EBD53EBC-FD18-40EE-8840-640A8F310BAA}" type="slidenum">
              <a:t>‹N›</a:t>
            </a:fld>
            <a:endParaRPr lang="it-IT"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4016529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egnaposto note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it-IT"/>
          </a:p>
        </p:txBody>
      </p:sp>
      <p:sp>
        <p:nvSpPr>
          <p:cNvPr id="4" name="Segnaposto intestazione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5" name="Segnaposto data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6" name="Segnaposto piè di pagina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7" name="Segnaposto numero diapositiva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it-IT" sz="1400" kern="1200">
                <a:latin typeface="Times New Roman" pitchFamily="18"/>
                <a:ea typeface="Lucida Sans Unicode" pitchFamily="2"/>
                <a:cs typeface="Tahoma" pitchFamily="2"/>
              </a:defRPr>
            </a:lvl1pPr>
          </a:lstStyle>
          <a:p>
            <a:pPr lvl="0"/>
            <a:fld id="{BB3B20F4-70AF-46CE-8044-0956260C5DD8}" type="slidenum">
              <a:t>‹N›</a:t>
            </a:fld>
            <a:endParaRPr lang="it-IT"/>
          </a:p>
        </p:txBody>
      </p:sp>
    </p:spTree>
    <p:extLst>
      <p:ext uri="{BB962C8B-B14F-4D97-AF65-F5344CB8AC3E}">
        <p14:creationId xmlns:p14="http://schemas.microsoft.com/office/powerpoint/2010/main" val="80411339"/>
      </p:ext>
    </p:extLst>
  </p:cSld>
  <p:clrMap bg1="lt1" tx1="dk1" bg2="lt2" tx2="dk2" accent1="accent1" accent2="accent2" accent3="accent3" accent4="accent4" accent5="accent5" accent6="accent6" hlink="hlink" folHlink="folHlink"/>
  <p:notesStyle>
    <a:lvl1pPr marL="216000" marR="0" indent="-216000" rtl="0" hangingPunct="0">
      <a:tabLst/>
      <a:defRPr lang="it-IT"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a:t>Fare clic per modificare lo stile del titolo</a:t>
            </a:r>
            <a:endParaRPr lang="fr-FR"/>
          </a:p>
        </p:txBody>
      </p:sp>
      <p:sp>
        <p:nvSpPr>
          <p:cNvPr id="3" name="Sottotitolo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fr-FR"/>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F74E6177-5BBB-40E6-9A39-8D73E99B92A5}" type="slidenum">
              <a:t>‹N›</a:t>
            </a:fld>
            <a:endParaRPr lang="it-IT"/>
          </a:p>
        </p:txBody>
      </p:sp>
    </p:spTree>
    <p:extLst>
      <p:ext uri="{BB962C8B-B14F-4D97-AF65-F5344CB8AC3E}">
        <p14:creationId xmlns:p14="http://schemas.microsoft.com/office/powerpoint/2010/main" val="406805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3E43AC5C-E20E-4073-86DC-0ACA523C3949}" type="slidenum">
              <a:t>‹N›</a:t>
            </a:fld>
            <a:endParaRPr lang="it-IT"/>
          </a:p>
        </p:txBody>
      </p:sp>
    </p:spTree>
    <p:extLst>
      <p:ext uri="{BB962C8B-B14F-4D97-AF65-F5344CB8AC3E}">
        <p14:creationId xmlns:p14="http://schemas.microsoft.com/office/powerpoint/2010/main" val="151960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8850" y="301625"/>
            <a:ext cx="2266950" cy="6456363"/>
          </a:xfrm>
        </p:spPr>
        <p:txBody>
          <a:bodyPr vert="eaVert"/>
          <a:lstStyle/>
          <a:p>
            <a:r>
              <a:rPr lang="it-IT"/>
              <a:t>Fare clic per modificare lo stile del titolo</a:t>
            </a:r>
            <a:endParaRPr lang="fr-FR"/>
          </a:p>
        </p:txBody>
      </p:sp>
      <p:sp>
        <p:nvSpPr>
          <p:cNvPr id="3" name="Segnaposto testo verticale 2"/>
          <p:cNvSpPr>
            <a:spLocks noGrp="1"/>
          </p:cNvSpPr>
          <p:nvPr>
            <p:ph type="body" orient="vert" idx="1"/>
          </p:nvPr>
        </p:nvSpPr>
        <p:spPr>
          <a:xfrm>
            <a:off x="503238" y="301625"/>
            <a:ext cx="6653212" cy="645636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E06DB8DC-2CC2-4FE6-86F3-4C3778580DFB}" type="slidenum">
              <a:t>‹N›</a:t>
            </a:fld>
            <a:endParaRPr lang="it-IT"/>
          </a:p>
        </p:txBody>
      </p:sp>
    </p:spTree>
    <p:extLst>
      <p:ext uri="{BB962C8B-B14F-4D97-AF65-F5344CB8AC3E}">
        <p14:creationId xmlns:p14="http://schemas.microsoft.com/office/powerpoint/2010/main" val="2302730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0106C445-E3E4-4C4A-BECB-6C97DDBBBB28}" type="slidenum">
              <a:t>‹N›</a:t>
            </a:fld>
            <a:endParaRPr lang="it-IT"/>
          </a:p>
        </p:txBody>
      </p:sp>
    </p:spTree>
    <p:extLst>
      <p:ext uri="{BB962C8B-B14F-4D97-AF65-F5344CB8AC3E}">
        <p14:creationId xmlns:p14="http://schemas.microsoft.com/office/powerpoint/2010/main" val="369136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a:t>Fare clic per modificare lo stile del titolo</a:t>
            </a:r>
            <a:endParaRPr lang="fr-FR"/>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77A69007-6254-4CF2-831F-EDF71941C6A5}" type="slidenum">
              <a:t>‹N›</a:t>
            </a:fld>
            <a:endParaRPr lang="it-IT"/>
          </a:p>
        </p:txBody>
      </p:sp>
    </p:spTree>
    <p:extLst>
      <p:ext uri="{BB962C8B-B14F-4D97-AF65-F5344CB8AC3E}">
        <p14:creationId xmlns:p14="http://schemas.microsoft.com/office/powerpoint/2010/main" val="316356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contenuto 2"/>
          <p:cNvSpPr>
            <a:spLocks noGrp="1"/>
          </p:cNvSpPr>
          <p:nvPr>
            <p:ph sz="half" idx="1"/>
          </p:nvPr>
        </p:nvSpPr>
        <p:spPr>
          <a:xfrm>
            <a:off x="503238" y="1768475"/>
            <a:ext cx="4459287"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contenuto 3"/>
          <p:cNvSpPr>
            <a:spLocks noGrp="1"/>
          </p:cNvSpPr>
          <p:nvPr>
            <p:ph sz="half" idx="2"/>
          </p:nvPr>
        </p:nvSpPr>
        <p:spPr>
          <a:xfrm>
            <a:off x="5114925" y="1768475"/>
            <a:ext cx="4460875"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8303B9C8-CDD5-44FE-B8B2-EB66AFAA158E}" type="slidenum">
              <a:t>‹N›</a:t>
            </a:fld>
            <a:endParaRPr lang="it-IT"/>
          </a:p>
        </p:txBody>
      </p:sp>
    </p:spTree>
    <p:extLst>
      <p:ext uri="{BB962C8B-B14F-4D97-AF65-F5344CB8AC3E}">
        <p14:creationId xmlns:p14="http://schemas.microsoft.com/office/powerpoint/2010/main" val="107336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a:t>Fare clic per modificare lo stile del titolo</a:t>
            </a:r>
            <a:endParaRPr lang="fr-FR"/>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7" name="Segnaposto data 6"/>
          <p:cNvSpPr>
            <a:spLocks noGrp="1"/>
          </p:cNvSpPr>
          <p:nvPr>
            <p:ph type="dt" sz="half" idx="10"/>
          </p:nvPr>
        </p:nvSpPr>
        <p:spPr/>
        <p:txBody>
          <a:bodyPr/>
          <a:lstStyle/>
          <a:p>
            <a:pPr lvl="0"/>
            <a:endParaRPr lang="it-IT"/>
          </a:p>
        </p:txBody>
      </p:sp>
      <p:sp>
        <p:nvSpPr>
          <p:cNvPr id="8" name="Segnaposto piè di pagina 7"/>
          <p:cNvSpPr>
            <a:spLocks noGrp="1"/>
          </p:cNvSpPr>
          <p:nvPr>
            <p:ph type="ftr" sz="quarter" idx="11"/>
          </p:nvPr>
        </p:nvSpPr>
        <p:spPr/>
        <p:txBody>
          <a:bodyPr/>
          <a:lstStyle/>
          <a:p>
            <a:pPr lvl="0"/>
            <a:endParaRPr lang="it-IT"/>
          </a:p>
        </p:txBody>
      </p:sp>
      <p:sp>
        <p:nvSpPr>
          <p:cNvPr id="9" name="Segnaposto numero diapositiva 8"/>
          <p:cNvSpPr>
            <a:spLocks noGrp="1"/>
          </p:cNvSpPr>
          <p:nvPr>
            <p:ph type="sldNum" sz="quarter" idx="12"/>
          </p:nvPr>
        </p:nvSpPr>
        <p:spPr/>
        <p:txBody>
          <a:bodyPr/>
          <a:lstStyle/>
          <a:p>
            <a:pPr lvl="0"/>
            <a:fld id="{0D58D2A8-2550-4C09-AA77-90068F47C2BA}" type="slidenum">
              <a:t>‹N›</a:t>
            </a:fld>
            <a:endParaRPr lang="it-IT"/>
          </a:p>
        </p:txBody>
      </p:sp>
    </p:spTree>
    <p:extLst>
      <p:ext uri="{BB962C8B-B14F-4D97-AF65-F5344CB8AC3E}">
        <p14:creationId xmlns:p14="http://schemas.microsoft.com/office/powerpoint/2010/main" val="143665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data 2"/>
          <p:cNvSpPr>
            <a:spLocks noGrp="1"/>
          </p:cNvSpPr>
          <p:nvPr>
            <p:ph type="dt" sz="half" idx="10"/>
          </p:nvPr>
        </p:nvSpPr>
        <p:spPr/>
        <p:txBody>
          <a:bodyPr/>
          <a:lstStyle/>
          <a:p>
            <a:pPr lvl="0"/>
            <a:endParaRPr lang="it-IT"/>
          </a:p>
        </p:txBody>
      </p:sp>
      <p:sp>
        <p:nvSpPr>
          <p:cNvPr id="4" name="Segnaposto piè di pagina 3"/>
          <p:cNvSpPr>
            <a:spLocks noGrp="1"/>
          </p:cNvSpPr>
          <p:nvPr>
            <p:ph type="ftr" sz="quarter" idx="11"/>
          </p:nvPr>
        </p:nvSpPr>
        <p:spPr/>
        <p:txBody>
          <a:bodyPr/>
          <a:lstStyle/>
          <a:p>
            <a:pPr lvl="0"/>
            <a:endParaRPr lang="it-IT"/>
          </a:p>
        </p:txBody>
      </p:sp>
      <p:sp>
        <p:nvSpPr>
          <p:cNvPr id="5" name="Segnaposto numero diapositiva 4"/>
          <p:cNvSpPr>
            <a:spLocks noGrp="1"/>
          </p:cNvSpPr>
          <p:nvPr>
            <p:ph type="sldNum" sz="quarter" idx="12"/>
          </p:nvPr>
        </p:nvSpPr>
        <p:spPr/>
        <p:txBody>
          <a:bodyPr/>
          <a:lstStyle/>
          <a:p>
            <a:pPr lvl="0"/>
            <a:fld id="{CB8CC48F-3F83-4CCC-B1DB-4AC4DE7DAE67}" type="slidenum">
              <a:t>‹N›</a:t>
            </a:fld>
            <a:endParaRPr lang="it-IT"/>
          </a:p>
        </p:txBody>
      </p:sp>
    </p:spTree>
    <p:extLst>
      <p:ext uri="{BB962C8B-B14F-4D97-AF65-F5344CB8AC3E}">
        <p14:creationId xmlns:p14="http://schemas.microsoft.com/office/powerpoint/2010/main" val="180999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lvl="0"/>
            <a:endParaRPr lang="it-IT"/>
          </a:p>
        </p:txBody>
      </p:sp>
      <p:sp>
        <p:nvSpPr>
          <p:cNvPr id="3" name="Segnaposto piè di pagina 2"/>
          <p:cNvSpPr>
            <a:spLocks noGrp="1"/>
          </p:cNvSpPr>
          <p:nvPr>
            <p:ph type="ftr" sz="quarter" idx="11"/>
          </p:nvPr>
        </p:nvSpPr>
        <p:spPr/>
        <p:txBody>
          <a:bodyPr/>
          <a:lstStyle/>
          <a:p>
            <a:pPr lvl="0"/>
            <a:endParaRPr lang="it-IT"/>
          </a:p>
        </p:txBody>
      </p:sp>
      <p:sp>
        <p:nvSpPr>
          <p:cNvPr id="4" name="Segnaposto numero diapositiva 3"/>
          <p:cNvSpPr>
            <a:spLocks noGrp="1"/>
          </p:cNvSpPr>
          <p:nvPr>
            <p:ph type="sldNum" sz="quarter" idx="12"/>
          </p:nvPr>
        </p:nvSpPr>
        <p:spPr/>
        <p:txBody>
          <a:bodyPr/>
          <a:lstStyle/>
          <a:p>
            <a:pPr lvl="0"/>
            <a:fld id="{E80A5739-4254-46ED-B09D-56E9DBFF5DBE}" type="slidenum">
              <a:t>‹N›</a:t>
            </a:fld>
            <a:endParaRPr lang="it-IT"/>
          </a:p>
        </p:txBody>
      </p:sp>
    </p:spTree>
    <p:extLst>
      <p:ext uri="{BB962C8B-B14F-4D97-AF65-F5344CB8AC3E}">
        <p14:creationId xmlns:p14="http://schemas.microsoft.com/office/powerpoint/2010/main" val="106664866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a:t>Fare clic per modificare lo stile del titolo</a:t>
            </a:r>
            <a:endParaRPr lang="fr-FR"/>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211F4E46-040F-43AD-A230-E7E3887F0F80}" type="slidenum">
              <a:t>‹N›</a:t>
            </a:fld>
            <a:endParaRPr lang="it-IT"/>
          </a:p>
        </p:txBody>
      </p:sp>
    </p:spTree>
    <p:extLst>
      <p:ext uri="{BB962C8B-B14F-4D97-AF65-F5344CB8AC3E}">
        <p14:creationId xmlns:p14="http://schemas.microsoft.com/office/powerpoint/2010/main" val="94492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a:t>Fare clic per modificare lo stile del titolo</a:t>
            </a:r>
            <a:endParaRPr lang="fr-FR"/>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6B202935-ED78-4054-A992-9089DF0D2183}" type="slidenum">
              <a:t>‹N›</a:t>
            </a:fld>
            <a:endParaRPr lang="it-IT"/>
          </a:p>
        </p:txBody>
      </p:sp>
    </p:spTree>
    <p:extLst>
      <p:ext uri="{BB962C8B-B14F-4D97-AF65-F5344CB8AC3E}">
        <p14:creationId xmlns:p14="http://schemas.microsoft.com/office/powerpoint/2010/main" val="2952494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it-IT"/>
          </a:p>
        </p:txBody>
      </p:sp>
      <p:sp>
        <p:nvSpPr>
          <p:cNvPr id="3" name="Segnaposto testo 2"/>
          <p:cNvSpPr txBox="1">
            <a:spLocks noGrp="1"/>
          </p:cNvSpPr>
          <p:nvPr>
            <p:ph type="body" idx="1"/>
          </p:nvPr>
        </p:nvSpPr>
        <p:spPr>
          <a:xfrm>
            <a:off x="503999" y="1769040"/>
            <a:ext cx="9071640" cy="4989240"/>
          </a:xfrm>
          <a:prstGeom prst="rect">
            <a:avLst/>
          </a:prstGeom>
          <a:noFill/>
          <a:ln>
            <a:noFill/>
          </a:ln>
        </p:spPr>
        <p:txBody>
          <a:bodyPr lIns="0" tIns="0" rIns="0" bIns="0"/>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2"/>
          </p:nvPr>
        </p:nvSpPr>
        <p:spPr>
          <a:xfrm>
            <a:off x="503999" y="6887160"/>
            <a:ext cx="2348280" cy="521280"/>
          </a:xfrm>
          <a:prstGeom prst="rect">
            <a:avLst/>
          </a:prstGeom>
          <a:noFill/>
          <a:ln>
            <a:noFill/>
          </a:ln>
        </p:spPr>
        <p:txBody>
          <a:bodyPr lIns="0" tIns="0" rIns="0" bIns="0" anchorCtr="0"/>
          <a:lstStyle>
            <a:lvl1pPr lvl="0"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5" name="Segnaposto piè di pagina 4"/>
          <p:cNvSpPr txBox="1">
            <a:spLocks noGrp="1"/>
          </p:cNvSpPr>
          <p:nvPr>
            <p:ph type="ftr" sz="quarter" idx="3"/>
          </p:nvPr>
        </p:nvSpPr>
        <p:spPr>
          <a:xfrm>
            <a:off x="3447360" y="6887160"/>
            <a:ext cx="3195000" cy="521280"/>
          </a:xfrm>
          <a:prstGeom prst="rect">
            <a:avLst/>
          </a:prstGeom>
          <a:noFill/>
          <a:ln>
            <a:noFill/>
          </a:ln>
        </p:spPr>
        <p:txBody>
          <a:bodyPr lIns="0" tIns="0" rIns="0" bIns="0" anchorCtr="0"/>
          <a:lstStyle>
            <a:lvl1pPr lvl="0" algn="ctr"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6" name="Segnaposto numero diapositiva 5"/>
          <p:cNvSpPr txBox="1">
            <a:spLocks noGrp="1"/>
          </p:cNvSpPr>
          <p:nvPr>
            <p:ph type="sldNum" sz="quarter" idx="4"/>
          </p:nvPr>
        </p:nvSpPr>
        <p:spPr>
          <a:xfrm>
            <a:off x="7227360" y="6887160"/>
            <a:ext cx="2348280" cy="521280"/>
          </a:xfrm>
          <a:prstGeom prst="rect">
            <a:avLst/>
          </a:prstGeom>
          <a:noFill/>
          <a:ln>
            <a:noFill/>
          </a:ln>
        </p:spPr>
        <p:txBody>
          <a:bodyPr lIns="0" tIns="0" rIns="0" bIns="0" anchorCtr="0"/>
          <a:lstStyle>
            <a:lvl1pPr lvl="0" algn="r" rtl="0" hangingPunct="0">
              <a:buNone/>
              <a:tabLst/>
              <a:defRPr lang="it-IT" sz="1400" kern="1200">
                <a:latin typeface="Times New Roman" pitchFamily="18"/>
                <a:ea typeface="Lucida Sans Unicode" pitchFamily="2"/>
                <a:cs typeface="Tahoma" pitchFamily="2"/>
              </a:defRPr>
            </a:lvl1pPr>
          </a:lstStyle>
          <a:p>
            <a:pPr lvl="0"/>
            <a:fld id="{FBF6E4ED-64C1-4DB3-9108-D016B5B34886}" type="slidenum">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it-IT" sz="2400" b="0" i="0" u="none" strike="noStrike" kern="1200">
          <a:ln>
            <a:noFill/>
          </a:ln>
          <a:latin typeface="Arial" pitchFamily="18"/>
          <a:ea typeface="Microsoft YaHei" pitchFamily="2"/>
          <a:cs typeface="Mangal" pitchFamily="2"/>
        </a:defRPr>
      </a:lvl1pPr>
    </p:titleStyle>
    <p:bodyStyle>
      <a:lvl1pPr rtl="0" hangingPunct="0">
        <a:spcBef>
          <a:spcPts val="0"/>
        </a:spcBef>
        <a:spcAft>
          <a:spcPts val="1417"/>
        </a:spcAft>
        <a:tabLst/>
        <a:defRPr lang="it-IT" sz="3200" b="0" i="0" u="none" strike="noStrike" kern="1200">
          <a:ln>
            <a:noFill/>
          </a:ln>
          <a:latin typeface="Arial" pitchFamily="18"/>
          <a:ea typeface="Microsoft YaHei" pitchFamily="2"/>
          <a:cs typeface="Mangal"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unipv.news/" TargetMode="External"/><Relationship Id="rId2" Type="http://schemas.openxmlformats.org/officeDocument/2006/relationships/hyperlink" Target="http://www.europaveneta.org/"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fondazionestudistoriciturati.it/" TargetMode="External"/><Relationship Id="rId4" Type="http://schemas.openxmlformats.org/officeDocument/2006/relationships/hyperlink" Target="http://www.internazionale.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432000" y="-254160"/>
            <a:ext cx="9071640" cy="126216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3600" b="1">
                <a:solidFill>
                  <a:srgbClr val="FF3333"/>
                </a:solidFill>
                <a:latin typeface="Times New Roman" pitchFamily="18"/>
              </a:rPr>
              <a:t>MAI DIMENTICARE</a:t>
            </a:r>
          </a:p>
        </p:txBody>
      </p:sp>
      <p:pic>
        <p:nvPicPr>
          <p:cNvPr id="3" name="Immagine 2"/>
          <p:cNvPicPr>
            <a:picLocks noChangeAspect="1"/>
          </p:cNvPicPr>
          <p:nvPr/>
        </p:nvPicPr>
        <p:blipFill>
          <a:blip r:embed="rId3">
            <a:lum/>
            <a:alphaModFix/>
          </a:blip>
          <a:srcRect/>
          <a:stretch>
            <a:fillRect/>
          </a:stretch>
        </p:blipFill>
        <p:spPr>
          <a:xfrm>
            <a:off x="288000" y="792000"/>
            <a:ext cx="3389760" cy="4248000"/>
          </a:xfrm>
          <a:prstGeom prst="rect">
            <a:avLst/>
          </a:prstGeom>
          <a:noFill/>
          <a:ln>
            <a:noFill/>
          </a:ln>
        </p:spPr>
      </p:pic>
      <p:sp>
        <p:nvSpPr>
          <p:cNvPr id="4" name="Sottotitolo 3"/>
          <p:cNvSpPr txBox="1">
            <a:spLocks noGrp="1"/>
          </p:cNvSpPr>
          <p:nvPr>
            <p:ph type="subTitle" idx="4294967295"/>
          </p:nvPr>
        </p:nvSpPr>
        <p:spPr>
          <a:xfrm>
            <a:off x="3671999" y="503999"/>
            <a:ext cx="6408626" cy="498924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it-IT" sz="2800" dirty="0">
                <a:latin typeface="Times New Roman" pitchFamily="18"/>
              </a:rPr>
              <a:t>Mi ritrovo qui, circondata da queste quattro vecchie mura che mi riportano alla mente una montagna di ricordi della mia giovinezza. Al mio fianco c'è mia nipote Francesca, una bellissima ragazza di 17 anni. “Questa è la casa in cui vivevo quando ancora non conoscevo tuo nonno” le dico, mentre ripenso alle mille vicissitudini che sono rimaste impregnate su queste pareti ormai ingiallite, rovinate e piene di ragnatele. La voce di mia  </a:t>
            </a:r>
          </a:p>
        </p:txBody>
      </p:sp>
      <p:sp>
        <p:nvSpPr>
          <p:cNvPr id="5" name="CasellaDiTesto 4"/>
          <p:cNvSpPr txBox="1"/>
          <p:nvPr/>
        </p:nvSpPr>
        <p:spPr>
          <a:xfrm>
            <a:off x="288000" y="5364013"/>
            <a:ext cx="9839880" cy="2104547"/>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buNone/>
              <a:tabLst/>
            </a:pPr>
            <a:r>
              <a:rPr lang="it-IT" sz="2800" b="0" i="0" u="none" strike="noStrike" kern="1200" dirty="0">
                <a:ln>
                  <a:noFill/>
                </a:ln>
                <a:latin typeface="Times New Roman" pitchFamily="18"/>
                <a:ea typeface="Microsoft YaHei" pitchFamily="2"/>
                <a:cs typeface="Mangal" pitchFamily="2"/>
              </a:rPr>
              <a:t>nipote interrompe i miei pensieri e mi riporta alla realtà. « Abbiamo ancora del tempo prima che la mamma torni a riprenderci, perché non mi racconti un po' di quello che accadeva in Italia quando eri piccola?» mi dice lei con uno sguardo pieno di curiosità.</a:t>
            </a:r>
          </a:p>
          <a:p>
            <a:pPr marL="0" marR="0" lvl="0" indent="0" algn="ctr" rtl="0" hangingPunct="0">
              <a:buNone/>
              <a:tabLst/>
            </a:pPr>
            <a:r>
              <a:rPr lang="it-IT" sz="2800" b="0" i="0" u="none" strike="noStrike" kern="1200" dirty="0">
                <a:ln>
                  <a:noFill/>
                </a:ln>
                <a:latin typeface="Times New Roman" pitchFamily="18"/>
                <a:ea typeface="Microsoft YaHei" pitchFamily="2"/>
                <a:cs typeface="Mangal" pitchFamily="2"/>
              </a:rPr>
              <a:t>Ci penso un attimo e poi le rispondo annuendo</a:t>
            </a:r>
            <a:r>
              <a:rPr lang="it-IT" sz="2400" b="0" i="0" u="none" strike="noStrike" kern="1200" dirty="0">
                <a:ln>
                  <a:noFill/>
                </a:ln>
                <a:latin typeface="Arial" pitchFamily="18"/>
                <a:ea typeface="Microsoft YaHei" pitchFamily="2"/>
                <a:cs typeface="Mangal" pitchFamily="2"/>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144000" y="539477"/>
            <a:ext cx="9648000" cy="622204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2800" dirty="0">
                <a:latin typeface="Times New Roman" pitchFamily="18"/>
              </a:rPr>
              <a:t>Nell'anno 1918 io ero solo una bambina, non mi rendevo conto di quello che mi accadeva intorno. Si era appena concluso il primo conflitto mondiale e l'Italia era in una situazione economica, politica e sociale precaria e molto difficile. La gente era disperata poiché vi erano state molte perdite umane e, inoltre, la maggior parte della popolazione sopravvissuta era disoccupata. Di questa situazione approfittò uno degli esponenti più importanti dell'interventismo, Benito Mussolini, che in poco tempo, precisamente nel 1921, creò il Partito Nazionale Fascista. Successivamente, nel 1922, con un colpo di stato a compimento della marcia su Roma, egli salì al potere. Da lì tutto ebbe inizio. La conferma del potere fascista sembrava aver determinato la conclusione della dura lotta tra fascisti e socialisti, che da anni si contendevano il potere e manifestavano i loro diversi ideali. Ho un ricordo vago e frammentario di quel giorno.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16000" y="150480"/>
            <a:ext cx="9720000" cy="35935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2800" dirty="0">
                <a:latin typeface="Times New Roman" pitchFamily="18"/>
              </a:rPr>
              <a:t>Rammento che mio padre, uno degli esponenti del Partito Socialista, poi diventato Partito Comunista, tornò a casa abbattuto e anche inquietato poiché era ben consapevole verso che cosa il nostro Paese stava andando incontro. Il fascismo era appoggiato dai ceti medi e dalla borghesia e fu favorito dalle grandi lacune del partito avversario, che si vedeva sempre più diviso per paura delle minacce di quest'ultimo che intraprendeva una lotta illegale piena di intimidazioni e di abusi. La notizia della creazione di un nuovo ministero con a capo Mussolini fu</a:t>
            </a:r>
          </a:p>
        </p:txBody>
      </p:sp>
      <p:sp>
        <p:nvSpPr>
          <p:cNvPr id="3" name="CasellaDiTesto 2"/>
          <p:cNvSpPr txBox="1"/>
          <p:nvPr/>
        </p:nvSpPr>
        <p:spPr>
          <a:xfrm>
            <a:off x="0" y="3892140"/>
            <a:ext cx="4680000" cy="359352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buNone/>
              <a:tabLst/>
              <a:defRPr sz="2800">
                <a:latin typeface="Times New Roman" pitchFamily="18"/>
              </a:defRPr>
            </a:pPr>
            <a:r>
              <a:rPr lang="it-IT" sz="2800" b="0" i="0" u="none" strike="noStrike" kern="1200" dirty="0">
                <a:ln>
                  <a:noFill/>
                </a:ln>
                <a:latin typeface="Times New Roman" pitchFamily="18"/>
                <a:ea typeface="Microsoft YaHei" pitchFamily="2"/>
                <a:cs typeface="Mangal" pitchFamily="2"/>
              </a:rPr>
              <a:t>accolta con un sospiro di sollievo dalla maggioranza del Parlamento, ad eccezione, naturalmente, dei comunisti. Mussolini  inizialmente lasciò relativamente liberi la stampa e i partiti, affermando nel primo discorso della Camera che le libertà assicurate dallo  </a:t>
            </a:r>
          </a:p>
        </p:txBody>
      </p:sp>
      <p:pic>
        <p:nvPicPr>
          <p:cNvPr id="4" name="Immagine 3"/>
          <p:cNvPicPr>
            <a:picLocks noChangeAspect="1"/>
          </p:cNvPicPr>
          <p:nvPr/>
        </p:nvPicPr>
        <p:blipFill>
          <a:blip r:embed="rId3">
            <a:lum/>
            <a:alphaModFix/>
          </a:blip>
          <a:srcRect/>
          <a:stretch>
            <a:fillRect/>
          </a:stretch>
        </p:blipFill>
        <p:spPr>
          <a:xfrm>
            <a:off x="4804920" y="4104000"/>
            <a:ext cx="5131080" cy="3169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0"/>
            <a:ext cx="9936000" cy="7560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2800" dirty="0">
                <a:latin typeface="Times New Roman" pitchFamily="18"/>
              </a:rPr>
              <a:t>Statuto Albertino non  sarebbero state negate, e che anche i componenti delle squadre d'azione sarebbero ritornati al rispetto della legge. In realtà, Mussolini continuava ad appoggiare le azioni illegali degli squadristi, al fine di mettere a tacere gli avversari più temibili. Le spedizioni punitive e le violenze ai danni di qualsiasi persona che si dichiarava antifascista proseguivano indisturbati, in mezzo all'indifferenza e all'omertà di parte della popolazione. In ogni caso, il fascismo si proponeva di ottenere la maggioranza alla Camera. Ecco perché Mussolini decise di indire nuove elezioni per il mese di aprile del 1924. L'iniziativa era fondata sulla certezza di Mussolini di poter ottenere molti consensi per il clima di violenza e per la scarsa esperienza democratica della popolazione che da troppo poco tempo era ammessa a votare. Inoltre, per assicurarsi in ogni modo il successo alla lista nazionale, volle che le operazioni elettorali si svolgessero sotto il segno dell'intimidazione e consentì che i suoi incaricati violassero il segreto delle urne e commettessero imbrogli nello spoglio delle schede.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2" name="Immagine 1"/>
          <p:cNvPicPr>
            <a:picLocks noChangeAspect="1"/>
          </p:cNvPicPr>
          <p:nvPr/>
        </p:nvPicPr>
        <p:blipFill>
          <a:blip r:embed="rId3">
            <a:lum/>
            <a:alphaModFix/>
          </a:blip>
          <a:srcRect/>
          <a:stretch>
            <a:fillRect/>
          </a:stretch>
        </p:blipFill>
        <p:spPr>
          <a:xfrm>
            <a:off x="360000" y="306360"/>
            <a:ext cx="4697640" cy="2933639"/>
          </a:xfrm>
          <a:prstGeom prst="rect">
            <a:avLst/>
          </a:prstGeom>
          <a:noFill/>
          <a:ln>
            <a:noFill/>
          </a:ln>
        </p:spPr>
      </p:pic>
      <p:sp>
        <p:nvSpPr>
          <p:cNvPr id="3" name="Titolo 2"/>
          <p:cNvSpPr txBox="1">
            <a:spLocks noGrp="1"/>
          </p:cNvSpPr>
          <p:nvPr>
            <p:ph type="title" idx="4294967295"/>
          </p:nvPr>
        </p:nvSpPr>
        <p:spPr>
          <a:xfrm>
            <a:off x="5057640" y="-252611"/>
            <a:ext cx="4951208" cy="382255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2800" dirty="0">
                <a:latin typeface="Times New Roman" pitchFamily="18"/>
              </a:rPr>
              <a:t>In tal modo la lista governativa arrivò a conquistare la maggior parte dei voti». </a:t>
            </a:r>
            <a:br>
              <a:rPr lang="it-IT" sz="2800" dirty="0">
                <a:latin typeface="Times New Roman" pitchFamily="18"/>
              </a:rPr>
            </a:br>
            <a:r>
              <a:rPr lang="it-IT" sz="2800" dirty="0">
                <a:latin typeface="Times New Roman" pitchFamily="18"/>
              </a:rPr>
              <a:t>«E nessuno si oppose a tutto ciò, nonna?» mi chiede mia nipote. «Ovviamente il Partito di mio padre ne era rimasto indignato  </a:t>
            </a:r>
          </a:p>
        </p:txBody>
      </p:sp>
      <p:sp>
        <p:nvSpPr>
          <p:cNvPr id="4" name="CasellaDiTesto 3"/>
          <p:cNvSpPr txBox="1"/>
          <p:nvPr/>
        </p:nvSpPr>
        <p:spPr>
          <a:xfrm>
            <a:off x="6528" y="3347789"/>
            <a:ext cx="10008848" cy="3888433"/>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buNone/>
              <a:tabLst/>
              <a:defRPr sz="2800">
                <a:latin typeface="Times New Roman" pitchFamily="18"/>
              </a:defRPr>
            </a:pPr>
            <a:r>
              <a:rPr lang="it-IT" sz="2800" b="0" i="0" u="none" strike="noStrike" kern="1200" dirty="0">
                <a:ln>
                  <a:noFill/>
                </a:ln>
                <a:latin typeface="Times New Roman" pitchFamily="18"/>
                <a:ea typeface="Microsoft YaHei" pitchFamily="2"/>
                <a:cs typeface="Mangal" pitchFamily="2"/>
              </a:rPr>
              <a:t> e perciò un suo grande collega e stimato amico di nome Giacomo Matteotti denunciò quello stesso giorno alla Camera le illegalità e i soprusi commessi. Lui era consapevole a cosa stava andando incontro e sapeva anche che il Partito Fascista non avrebbe lasciato perdere tutto ciò; infatti ai suoi colleghi disse: «Io il mio discorso l'ho fatto, ora tocca a voi preparare il mio discorso funebre». Questa sua frase fu quasi una premonizione, poiché il giorno dopo, mentre si recava a piedi verso Montecitorio, fu rapito e ucciso violentemente da dei membri della polizia di stato che, secondo mio padre, portavano a compimento il volere di Mussolini.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CasellaDiTesto 1"/>
          <p:cNvSpPr txBox="1"/>
          <p:nvPr/>
        </p:nvSpPr>
        <p:spPr>
          <a:xfrm>
            <a:off x="5000" y="755501"/>
            <a:ext cx="10080625" cy="5508029"/>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buNone/>
              <a:tabLst/>
              <a:defRPr sz="2800">
                <a:latin typeface="Times New Roman" pitchFamily="18"/>
              </a:defRPr>
            </a:pPr>
            <a:endParaRPr lang="it-IT" sz="2800" b="0" i="0" u="none" strike="noStrike" kern="1200" dirty="0">
              <a:ln>
                <a:noFill/>
              </a:ln>
              <a:latin typeface="Times New Roman" pitchFamily="18"/>
              <a:ea typeface="Microsoft YaHei" pitchFamily="2"/>
              <a:cs typeface="Mangal" pitchFamily="2"/>
            </a:endParaRPr>
          </a:p>
          <a:p>
            <a:pPr lvl="0" algn="ctr" rtl="0" hangingPunct="0">
              <a:buNone/>
              <a:tabLst/>
              <a:defRPr sz="2800">
                <a:latin typeface="Times New Roman" pitchFamily="18"/>
              </a:defRPr>
            </a:pPr>
            <a:endParaRPr lang="it-IT" sz="2800" dirty="0">
              <a:latin typeface="Times New Roman" pitchFamily="18"/>
              <a:ea typeface="Microsoft YaHei" pitchFamily="2"/>
              <a:cs typeface="Mangal" pitchFamily="2"/>
            </a:endParaRPr>
          </a:p>
          <a:p>
            <a:pPr lvl="0" algn="ctr" rtl="0" hangingPunct="0">
              <a:buNone/>
              <a:tabLst/>
              <a:defRPr sz="2800">
                <a:latin typeface="Times New Roman" pitchFamily="18"/>
              </a:defRPr>
            </a:pPr>
            <a:r>
              <a:rPr lang="it-IT" sz="2800" b="0" i="0" u="none" strike="noStrike" kern="1200" dirty="0">
                <a:ln>
                  <a:noFill/>
                </a:ln>
                <a:latin typeface="Times New Roman" pitchFamily="18"/>
                <a:ea typeface="Microsoft YaHei" pitchFamily="2"/>
                <a:cs typeface="Mangal" pitchFamily="2"/>
              </a:rPr>
              <a:t>Un' ondata di indignazione si diffuse subito nel Paese. Così mio padre, rimasto sconvolto dall'accaduto, per paura di mettere a rischio la mia vita e quella di mia madre, fece sì che ci trasferissimo tutti insieme nella mia attuale casa, abbandonando per sempre questa baracca, lasciandoci solo la lunga storia che ti ho narrato e che per anni mio padre preferì non ricordare. Ma è proprio qui il punto!... Io ritengo invece che questi avvenimenti debbano essere ricordati, per evitare di ricadere negli stesi errori.</a:t>
            </a:r>
            <a:br>
              <a:rPr lang="it-IT" sz="2800" b="0" i="0" u="none" strike="noStrike" kern="1200" dirty="0">
                <a:ln>
                  <a:noFill/>
                </a:ln>
                <a:latin typeface="Times New Roman" pitchFamily="18"/>
                <a:ea typeface="Microsoft YaHei" pitchFamily="2"/>
                <a:cs typeface="Mangal" pitchFamily="2"/>
              </a:rPr>
            </a:br>
            <a:r>
              <a:rPr lang="it-IT" sz="2800" b="0" i="0" u="none" strike="noStrike" kern="1200" dirty="0">
                <a:ln>
                  <a:noFill/>
                </a:ln>
                <a:latin typeface="Times New Roman" pitchFamily="18"/>
                <a:ea typeface="Microsoft YaHei" pitchFamily="2"/>
                <a:cs typeface="Mangal" pitchFamily="2"/>
              </a:rPr>
              <a:t>  Dunque, nipote mia, tieni sempre a mente di non temere coloro che hanno vedute diverse da te! Sii sempre te stessa e lotta per gli ideali che ti staranno più a cuore, così come ci ha insegnato l‘Onorevole Matteotti, che ha lottato per la democrazia, per la libertà e per il progresso sociale». Lei mi guarda con gli occhi lucidi e senza dirmi niente mi abbraccia teneramente. </a:t>
            </a:r>
            <a:r>
              <a:rPr lang="it-IT" sz="2800" b="0" i="0" u="none" strike="noStrike" kern="1200">
                <a:ln>
                  <a:noFill/>
                </a:ln>
                <a:latin typeface="Times New Roman" pitchFamily="18"/>
                <a:ea typeface="Microsoft YaHei" pitchFamily="2"/>
                <a:cs typeface="Mangal" pitchFamily="2"/>
              </a:rPr>
              <a:t>E’ </a:t>
            </a:r>
            <a:r>
              <a:rPr lang="it-IT" sz="2800" b="0" i="0" u="none" strike="noStrike" kern="1200" dirty="0">
                <a:ln>
                  <a:noFill/>
                </a:ln>
                <a:latin typeface="Times New Roman" pitchFamily="18"/>
                <a:ea typeface="Microsoft YaHei" pitchFamily="2"/>
                <a:cs typeface="Mangal" pitchFamily="2"/>
              </a:rPr>
              <a:t>un abbraccio pieno di affetto e comprensione per la mia sofferta testimonianza.</a:t>
            </a:r>
          </a:p>
          <a:p>
            <a:pPr lvl="0" algn="ctr" rtl="0" hangingPunct="0">
              <a:buNone/>
              <a:tabLst/>
              <a:defRPr sz="2800">
                <a:latin typeface="Times New Roman" pitchFamily="18"/>
              </a:defRPr>
            </a:pPr>
            <a:endParaRPr lang="it-IT" sz="2800" b="0" i="0" u="none" strike="noStrike" kern="1200" dirty="0">
              <a:ln>
                <a:noFill/>
              </a:ln>
              <a:latin typeface="Times New Roman" pitchFamily="18"/>
              <a:ea typeface="Microsoft YaHei" pitchFamily="2"/>
              <a:cs typeface="Mangal" pitchFamily="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93437" y="251445"/>
            <a:ext cx="8569325" cy="1620837"/>
          </a:xfrm>
        </p:spPr>
        <p:txBody>
          <a:bodyPr/>
          <a:lstStyle/>
          <a:p>
            <a:pPr>
              <a:buNone/>
            </a:pPr>
            <a:r>
              <a:rPr lang="it-IT" sz="2800" dirty="0">
                <a:latin typeface="Times New Roman" panose="02020603050405020304" pitchFamily="18" charset="0"/>
                <a:cs typeface="Times New Roman" panose="02020603050405020304" pitchFamily="18" charset="0"/>
              </a:rPr>
              <a:t>Testo di Giada Graziani</a:t>
            </a:r>
            <a:br>
              <a:rPr lang="it-IT" sz="2800" dirty="0">
                <a:latin typeface="Times New Roman" panose="02020603050405020304" pitchFamily="18" charset="0"/>
                <a:cs typeface="Times New Roman" panose="02020603050405020304" pitchFamily="18" charset="0"/>
              </a:rPr>
            </a:br>
            <a:r>
              <a:rPr lang="it-IT" sz="2800" dirty="0">
                <a:latin typeface="Times New Roman" panose="02020603050405020304" pitchFamily="18" charset="0"/>
                <a:cs typeface="Times New Roman" panose="02020603050405020304" pitchFamily="18" charset="0"/>
              </a:rPr>
              <a:t>Video realizzato da Claudia Salvatore</a:t>
            </a:r>
            <a:br>
              <a:rPr lang="it-IT" sz="2800" dirty="0">
                <a:latin typeface="Times New Roman" panose="02020603050405020304" pitchFamily="18" charset="0"/>
                <a:cs typeface="Times New Roman" panose="02020603050405020304" pitchFamily="18" charset="0"/>
              </a:rPr>
            </a:br>
            <a:r>
              <a:rPr lang="it-IT" sz="2800" dirty="0">
                <a:latin typeface="Times New Roman" panose="02020603050405020304" pitchFamily="18" charset="0"/>
                <a:cs typeface="Times New Roman" panose="02020603050405020304" pitchFamily="18" charset="0"/>
              </a:rPr>
              <a:t>Liceo Statale ‘I. </a:t>
            </a:r>
            <a:r>
              <a:rPr lang="it-IT" sz="2800">
                <a:latin typeface="Times New Roman" panose="02020603050405020304" pitchFamily="18" charset="0"/>
                <a:cs typeface="Times New Roman" panose="02020603050405020304" pitchFamily="18" charset="0"/>
              </a:rPr>
              <a:t>Gonzaga’- </a:t>
            </a:r>
            <a:r>
              <a:rPr lang="it-IT" sz="2800" dirty="0">
                <a:latin typeface="Times New Roman" panose="02020603050405020304" pitchFamily="18" charset="0"/>
                <a:cs typeface="Times New Roman" panose="02020603050405020304" pitchFamily="18" charset="0"/>
              </a:rPr>
              <a:t>Chieti</a:t>
            </a:r>
            <a:br>
              <a:rPr lang="it-IT" sz="2800" dirty="0">
                <a:latin typeface="Times New Roman" panose="02020603050405020304" pitchFamily="18" charset="0"/>
                <a:cs typeface="Times New Roman" panose="02020603050405020304" pitchFamily="18" charset="0"/>
              </a:rPr>
            </a:br>
            <a:endParaRPr lang="fr-FR" sz="2800" dirty="0">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19295" y="4787949"/>
            <a:ext cx="4771575" cy="2605322"/>
          </a:xfrm>
        </p:spPr>
        <p:txBody>
          <a:bodyPr/>
          <a:lstStyle/>
          <a:p>
            <a:r>
              <a:rPr lang="it-IT" sz="2400" dirty="0">
                <a:solidFill>
                  <a:schemeClr val="tx1"/>
                </a:solidFill>
              </a:rPr>
              <a:t>Fonti immagini :</a:t>
            </a:r>
          </a:p>
          <a:p>
            <a:r>
              <a:rPr lang="it-IT" sz="2400" dirty="0">
                <a:solidFill>
                  <a:schemeClr val="tx1"/>
                </a:solidFill>
                <a:hlinkClick r:id="rId2"/>
              </a:rPr>
              <a:t>www.europaveneta.org</a:t>
            </a:r>
            <a:endParaRPr lang="it-IT" sz="2400" dirty="0">
              <a:solidFill>
                <a:schemeClr val="tx1"/>
              </a:solidFill>
            </a:endParaRPr>
          </a:p>
          <a:p>
            <a:r>
              <a:rPr lang="it-IT" sz="2400" dirty="0">
                <a:solidFill>
                  <a:schemeClr val="tx1"/>
                </a:solidFill>
                <a:hlinkClick r:id="rId3"/>
              </a:rPr>
              <a:t>www.UNIPV.News</a:t>
            </a:r>
            <a:endParaRPr lang="it-IT" sz="2400" dirty="0">
              <a:solidFill>
                <a:schemeClr val="tx1"/>
              </a:solidFill>
            </a:endParaRPr>
          </a:p>
          <a:p>
            <a:r>
              <a:rPr lang="it-IT" sz="2400" dirty="0">
                <a:solidFill>
                  <a:schemeClr val="tx1"/>
                </a:solidFill>
                <a:hlinkClick r:id="rId4"/>
              </a:rPr>
              <a:t>www.internazionale.it</a:t>
            </a:r>
            <a:endParaRPr lang="it-IT" sz="2400" dirty="0">
              <a:solidFill>
                <a:schemeClr val="tx1"/>
              </a:solidFill>
            </a:endParaRPr>
          </a:p>
          <a:p>
            <a:r>
              <a:rPr lang="it-IT" sz="2400" dirty="0">
                <a:solidFill>
                  <a:schemeClr val="tx1"/>
                </a:solidFill>
                <a:hlinkClick r:id="rId5"/>
              </a:rPr>
              <a:t>www.fondazionestudistoriciturati.it</a:t>
            </a:r>
            <a:endParaRPr lang="it-IT" sz="2400" dirty="0">
              <a:solidFill>
                <a:schemeClr val="tx1"/>
              </a:solidFill>
            </a:endParaRPr>
          </a:p>
          <a:p>
            <a:endParaRPr lang="it-IT" dirty="0">
              <a:solidFill>
                <a:schemeClr val="tx1"/>
              </a:solidFill>
            </a:endParaRPr>
          </a:p>
          <a:p>
            <a:endParaRPr lang="it-IT" dirty="0">
              <a:solidFill>
                <a:schemeClr val="tx1"/>
              </a:solidFill>
            </a:endParaRPr>
          </a:p>
          <a:p>
            <a:endParaRPr lang="fr-FR" dirty="0">
              <a:solidFill>
                <a:schemeClr val="tx1"/>
              </a:solidFill>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1893" y="1619597"/>
            <a:ext cx="5197419"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638469"/>
      </p:ext>
    </p:extLst>
  </p:cSld>
  <p:clrMapOvr>
    <a:masterClrMapping/>
  </p:clrMapOvr>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870</Words>
  <Application>Microsoft Office PowerPoint</Application>
  <PresentationFormat>Personalizzato</PresentationFormat>
  <Paragraphs>20</Paragraphs>
  <Slides>7</Slides>
  <Notes>6</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Predefinito</vt:lpstr>
      <vt:lpstr>MAI DIMENTICARE</vt:lpstr>
      <vt:lpstr>Nell'anno 1918 io ero solo una bambina, non mi rendevo conto di quello che mi accadeva intorno. Si era appena concluso il primo conflitto mondiale e l'Italia era in una situazione economica, politica e sociale precaria e molto difficile. La gente era disperata poiché vi erano state molte perdite umane e, inoltre, la maggior parte della popolazione sopravvissuta era disoccupata. Di questa situazione approfittò uno degli esponenti più importanti dell'interventismo, Benito Mussolini, che in poco tempo, precisamente nel 1921, creò il Partito Nazionale Fascista. Successivamente, nel 1922, con un colpo di stato a compimento della marcia su Roma, egli salì al potere. Da lì tutto ebbe inizio. La conferma del potere fascista sembrava aver determinato la conclusione della dura lotta tra fascisti e socialisti, che da anni si contendevano il potere e manifestavano i loro diversi ideali. Ho un ricordo vago e frammentario di quel giorno.</vt:lpstr>
      <vt:lpstr>Rammento che mio padre, uno degli esponenti del Partito Socialista, poi diventato Partito Comunista, tornò a casa abbattuto e anche inquietato poiché era ben consapevole verso che cosa il nostro Paese stava andando incontro. Il fascismo era appoggiato dai ceti medi e dalla borghesia e fu favorito dalle grandi lacune del partito avversario, che si vedeva sempre più diviso per paura delle minacce di quest'ultimo che intraprendeva una lotta illegale piena di intimidazioni e di abusi. La notizia della creazione di un nuovo ministero con a capo Mussolini fu</vt:lpstr>
      <vt:lpstr>Statuto Albertino non  sarebbero state negate, e che anche i componenti delle squadre d'azione sarebbero ritornati al rispetto della legge. In realtà, Mussolini continuava ad appoggiare le azioni illegali degli squadristi, al fine di mettere a tacere gli avversari più temibili. Le spedizioni punitive e le violenze ai danni di qualsiasi persona che si dichiarava antifascista proseguivano indisturbati, in mezzo all'indifferenza e all'omertà di parte della popolazione. In ogni caso, il fascismo si proponeva di ottenere la maggioranza alla Camera. Ecco perché Mussolini decise di indire nuove elezioni per il mese di aprile del 1924. L'iniziativa era fondata sulla certezza di Mussolini di poter ottenere molti consensi per il clima di violenza e per la scarsa esperienza democratica della popolazione che da troppo poco tempo era ammessa a votare. Inoltre, per assicurarsi in ogni modo il successo alla lista nazionale, volle che le operazioni elettorali si svolgessero sotto il segno dell'intimidazione e consentì che i suoi incaricati violassero il segreto delle urne e commettessero imbrogli nello spoglio delle schede.     </vt:lpstr>
      <vt:lpstr>In tal modo la lista governativa arrivò a conquistare la maggior parte dei voti».  «E nessuno si oppose a tutto ciò, nonna?» mi chiede mia nipote. «Ovviamente il Partito di mio padre ne era rimasto indignato  </vt:lpstr>
      <vt:lpstr>Presentazione standard di PowerPoint</vt:lpstr>
      <vt:lpstr>Testo di Giada Graziani Video realizzato da Claudia Salvatore Liceo Statale ‘I. Gonzaga’- Chieti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 DIMENTICARE</dc:title>
  <dc:creator>Alunni02</dc:creator>
  <cp:lastModifiedBy>giannobile</cp:lastModifiedBy>
  <cp:revision>18</cp:revision>
  <dcterms:created xsi:type="dcterms:W3CDTF">2019-10-09T16:04:02Z</dcterms:created>
  <dcterms:modified xsi:type="dcterms:W3CDTF">2019-10-16T11:40:35Z</dcterms:modified>
</cp:coreProperties>
</file>