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0080625"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284" y="-96"/>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it-IT" sz="1400" b="0" i="0" u="none" strike="noStrike" kern="1200">
              <a:ln>
                <a:noFill/>
              </a:ln>
              <a:latin typeface="Arial" pitchFamily="18"/>
              <a:ea typeface="Microsoft YaHei" pitchFamily="2"/>
              <a:cs typeface="Mangal"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4BA0586A-BB18-43C9-B428-23857DBF8C68}" type="slidenum">
              <a:t>‹N›</a:t>
            </a:fld>
            <a:endParaRPr lang="it-IT"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917713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it-IT" sz="1400" kern="1200">
                <a:latin typeface="Times New Roman" pitchFamily="18"/>
                <a:ea typeface="Lucida Sans Unicode" pitchFamily="2"/>
                <a:cs typeface="Tahoma" pitchFamily="2"/>
              </a:defRPr>
            </a:lvl1pPr>
          </a:lstStyle>
          <a:p>
            <a:pPr lvl="0"/>
            <a:fld id="{323144EB-8B06-4692-8FA2-3A7FEFDB7845}" type="slidenum">
              <a:t>‹N›</a:t>
            </a:fld>
            <a:endParaRPr lang="it-IT"/>
          </a:p>
        </p:txBody>
      </p:sp>
    </p:spTree>
    <p:extLst>
      <p:ext uri="{BB962C8B-B14F-4D97-AF65-F5344CB8AC3E}">
        <p14:creationId xmlns:p14="http://schemas.microsoft.com/office/powerpoint/2010/main" val="3008569360"/>
      </p:ext>
    </p:extLst>
  </p:cSld>
  <p:clrMap bg1="lt1" tx1="dk1" bg2="lt2" tx2="dk2" accent1="accent1" accent2="accent2" accent3="accent3" accent4="accent4" accent5="accent5" accent6="accent6" hlink="hlink" folHlink="folHlink"/>
  <p:notesStyle>
    <a:lvl1pPr marL="216000" marR="0" indent="-216000" rtl="0" hangingPunct="0">
      <a:tabLst/>
      <a:defRPr lang="it-IT"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spAutoFit/>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a:t>Fare clic per modificare lo stile del titolo</a:t>
            </a:r>
            <a:endParaRPr lang="de-DE"/>
          </a:p>
        </p:txBody>
      </p:sp>
      <p:sp>
        <p:nvSpPr>
          <p:cNvPr id="3" name="Sottotitolo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9CEA5EF6-6E54-40D6-95BD-406B36C176E8}" type="slidenum">
              <a:t>‹N›</a:t>
            </a:fld>
            <a:endParaRPr lang="it-IT"/>
          </a:p>
        </p:txBody>
      </p:sp>
    </p:spTree>
    <p:extLst>
      <p:ext uri="{BB962C8B-B14F-4D97-AF65-F5344CB8AC3E}">
        <p14:creationId xmlns:p14="http://schemas.microsoft.com/office/powerpoint/2010/main" val="302415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CC9ACA85-ACC2-4A6B-9C84-B0C4E6165046}" type="slidenum">
              <a:t>‹N›</a:t>
            </a:fld>
            <a:endParaRPr lang="it-IT"/>
          </a:p>
        </p:txBody>
      </p:sp>
    </p:spTree>
    <p:extLst>
      <p:ext uri="{BB962C8B-B14F-4D97-AF65-F5344CB8AC3E}">
        <p14:creationId xmlns:p14="http://schemas.microsoft.com/office/powerpoint/2010/main" val="15781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8850" y="301625"/>
            <a:ext cx="2266950" cy="6456363"/>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503238" y="301625"/>
            <a:ext cx="6653212" cy="64563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8EFEA333-BCCB-4CDB-B5B5-FF4067269B3B}" type="slidenum">
              <a:t>‹N›</a:t>
            </a:fld>
            <a:endParaRPr lang="it-IT"/>
          </a:p>
        </p:txBody>
      </p:sp>
    </p:spTree>
    <p:extLst>
      <p:ext uri="{BB962C8B-B14F-4D97-AF65-F5344CB8AC3E}">
        <p14:creationId xmlns:p14="http://schemas.microsoft.com/office/powerpoint/2010/main" val="165089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C63511BE-EDB8-4999-9F71-9E7CEAD137DE}" type="slidenum">
              <a:t>‹N›</a:t>
            </a:fld>
            <a:endParaRPr lang="it-IT"/>
          </a:p>
        </p:txBody>
      </p:sp>
    </p:spTree>
    <p:extLst>
      <p:ext uri="{BB962C8B-B14F-4D97-AF65-F5344CB8AC3E}">
        <p14:creationId xmlns:p14="http://schemas.microsoft.com/office/powerpoint/2010/main" val="295824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a:t>Fare clic per modificare lo stile del titolo</a:t>
            </a:r>
            <a:endParaRPr lang="de-DE"/>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54FEEFF4-9736-4B1E-BD25-C6BD79FEC787}" type="slidenum">
              <a:t>‹N›</a:t>
            </a:fld>
            <a:endParaRPr lang="it-IT"/>
          </a:p>
        </p:txBody>
      </p:sp>
    </p:spTree>
    <p:extLst>
      <p:ext uri="{BB962C8B-B14F-4D97-AF65-F5344CB8AC3E}">
        <p14:creationId xmlns:p14="http://schemas.microsoft.com/office/powerpoint/2010/main" val="67050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F0CFE4DC-8619-4B77-A0D7-A621601A66E7}" type="slidenum">
              <a:t>‹N›</a:t>
            </a:fld>
            <a:endParaRPr lang="it-IT"/>
          </a:p>
        </p:txBody>
      </p:sp>
    </p:spTree>
    <p:extLst>
      <p:ext uri="{BB962C8B-B14F-4D97-AF65-F5344CB8AC3E}">
        <p14:creationId xmlns:p14="http://schemas.microsoft.com/office/powerpoint/2010/main" val="281133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a:t>Fare clic per modificare lo stile del titolo</a:t>
            </a:r>
            <a:endParaRPr lang="de-DE"/>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pPr lvl="0"/>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31942F00-526D-4412-9362-20C7610D7021}" type="slidenum">
              <a:t>‹N›</a:t>
            </a:fld>
            <a:endParaRPr lang="it-IT"/>
          </a:p>
        </p:txBody>
      </p:sp>
    </p:spTree>
    <p:extLst>
      <p:ext uri="{BB962C8B-B14F-4D97-AF65-F5344CB8AC3E}">
        <p14:creationId xmlns:p14="http://schemas.microsoft.com/office/powerpoint/2010/main" val="107057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pPr lvl="0"/>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C57E81A1-72A6-4FE8-BBEF-65E11020C248}" type="slidenum">
              <a:t>‹N›</a:t>
            </a:fld>
            <a:endParaRPr lang="it-IT"/>
          </a:p>
        </p:txBody>
      </p:sp>
    </p:spTree>
    <p:extLst>
      <p:ext uri="{BB962C8B-B14F-4D97-AF65-F5344CB8AC3E}">
        <p14:creationId xmlns:p14="http://schemas.microsoft.com/office/powerpoint/2010/main" val="127134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615A5AC2-A08B-4140-851B-742BAE43A769}" type="slidenum">
              <a:t>‹N›</a:t>
            </a:fld>
            <a:endParaRPr lang="it-IT"/>
          </a:p>
        </p:txBody>
      </p:sp>
    </p:spTree>
    <p:extLst>
      <p:ext uri="{BB962C8B-B14F-4D97-AF65-F5344CB8AC3E}">
        <p14:creationId xmlns:p14="http://schemas.microsoft.com/office/powerpoint/2010/main" val="19439892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a:t>Fare clic per modificare lo stile del titolo</a:t>
            </a:r>
            <a:endParaRPr lang="de-DE"/>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B45FAEC6-229F-45EF-82AC-B119E2650E07}" type="slidenum">
              <a:t>‹N›</a:t>
            </a:fld>
            <a:endParaRPr lang="it-IT"/>
          </a:p>
        </p:txBody>
      </p:sp>
    </p:spTree>
    <p:extLst>
      <p:ext uri="{BB962C8B-B14F-4D97-AF65-F5344CB8AC3E}">
        <p14:creationId xmlns:p14="http://schemas.microsoft.com/office/powerpoint/2010/main" val="306404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a:t>Fare clic per modificare lo stile del titolo</a:t>
            </a:r>
            <a:endParaRPr lang="de-DE"/>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F87947B8-20F4-4F93-9EEA-B59760D97EBE}" type="slidenum">
              <a:t>‹N›</a:t>
            </a:fld>
            <a:endParaRPr lang="it-IT"/>
          </a:p>
        </p:txBody>
      </p:sp>
    </p:spTree>
    <p:extLst>
      <p:ext uri="{BB962C8B-B14F-4D97-AF65-F5344CB8AC3E}">
        <p14:creationId xmlns:p14="http://schemas.microsoft.com/office/powerpoint/2010/main" val="236991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it-IT"/>
          </a:p>
        </p:txBody>
      </p:sp>
      <p:sp>
        <p:nvSpPr>
          <p:cNvPr id="3" name="Segnaposto testo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5" name="Segnaposto piè di pagina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it-IT" sz="1400" kern="1200">
                <a:latin typeface="Times New Roman" pitchFamily="18"/>
                <a:ea typeface="Lucida Sans Unicode"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it-IT" sz="1400" kern="1200">
                <a:latin typeface="Times New Roman" pitchFamily="18"/>
                <a:ea typeface="Lucida Sans Unicode" pitchFamily="2"/>
                <a:cs typeface="Tahoma" pitchFamily="2"/>
              </a:defRPr>
            </a:lvl1pPr>
          </a:lstStyle>
          <a:p>
            <a:pPr lvl="0"/>
            <a:fld id="{49808CF5-3FBA-430D-8B02-7E998C66919D}"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it-IT" sz="4400" b="0" i="0" u="none" strike="noStrike" kern="1200">
          <a:ln>
            <a:noFill/>
          </a:ln>
          <a:latin typeface="Arial" pitchFamily="18"/>
          <a:ea typeface="Microsoft YaHei" pitchFamily="2"/>
          <a:cs typeface="Mangal" pitchFamily="2"/>
        </a:defRPr>
      </a:lvl1pPr>
    </p:titleStyle>
    <p:bodyStyle>
      <a:lvl1pPr rtl="0" hangingPunct="0">
        <a:spcBef>
          <a:spcPts val="0"/>
        </a:spcBef>
        <a:spcAft>
          <a:spcPts val="1417"/>
        </a:spcAft>
        <a:tabLst/>
        <a:defRPr lang="it-IT" sz="3200" b="0" i="0" u="none" strike="noStrike" kern="1200">
          <a:ln>
            <a:noFill/>
          </a:ln>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corsoitalianews.it/" TargetMode="External"/><Relationship Id="rId7" Type="http://schemas.openxmlformats.org/officeDocument/2006/relationships/hyperlink" Target="http://www.repubblica.it/" TargetMode="External"/><Relationship Id="rId2" Type="http://schemas.openxmlformats.org/officeDocument/2006/relationships/hyperlink" Target="http://www.thevision.com/" TargetMode="External"/><Relationship Id="rId1" Type="http://schemas.openxmlformats.org/officeDocument/2006/relationships/slideLayout" Target="../slideLayouts/slideLayout1.xml"/><Relationship Id="rId6" Type="http://schemas.openxmlformats.org/officeDocument/2006/relationships/hyperlink" Target="http://www.wikipedia.org/" TargetMode="External"/><Relationship Id="rId5" Type="http://schemas.openxmlformats.org/officeDocument/2006/relationships/hyperlink" Target="http://www.altervista.org/" TargetMode="External"/><Relationship Id="rId4" Type="http://schemas.openxmlformats.org/officeDocument/2006/relationships/hyperlink" Target="http://www.agenziacomunica.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4359" y="216000"/>
            <a:ext cx="9071640" cy="864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sz="3200">
                <a:solidFill>
                  <a:srgbClr val="FF3333"/>
                </a:solidFill>
                <a:latin typeface="Gadugi" pitchFamily="34"/>
              </a:rPr>
              <a:t>L' EPISTOLARIO DI LUCILLA E GRETA</a:t>
            </a:r>
          </a:p>
        </p:txBody>
      </p:sp>
      <p:sp>
        <p:nvSpPr>
          <p:cNvPr id="3" name="Segnaposto testo 2"/>
          <p:cNvSpPr txBox="1">
            <a:spLocks noGrp="1"/>
          </p:cNvSpPr>
          <p:nvPr>
            <p:ph type="body" idx="4294967295"/>
          </p:nvPr>
        </p:nvSpPr>
        <p:spPr>
          <a:xfrm>
            <a:off x="214560" y="1077119"/>
            <a:ext cx="6768000" cy="6192000"/>
          </a:xfrm>
        </p:spPr>
        <p:txBody>
          <a:bodyPr/>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lgn="r">
              <a:buNone/>
            </a:pPr>
            <a:r>
              <a:rPr lang="it-IT" sz="2400" dirty="0">
                <a:latin typeface="Gadugi" pitchFamily="34"/>
              </a:rPr>
              <a:t>Chieti, 20 marzo 2018</a:t>
            </a:r>
          </a:p>
          <a:p>
            <a:pPr lvl="0" algn="l">
              <a:spcAft>
                <a:spcPts val="283"/>
              </a:spcAft>
              <a:buNone/>
            </a:pPr>
            <a:r>
              <a:rPr lang="it-IT" sz="2400" dirty="0">
                <a:latin typeface="Gadugi" pitchFamily="34"/>
              </a:rPr>
              <a:t>    Cara Greta,</a:t>
            </a:r>
          </a:p>
          <a:p>
            <a:pPr lvl="0" algn="l">
              <a:spcAft>
                <a:spcPts val="283"/>
              </a:spcAft>
              <a:buNone/>
            </a:pPr>
            <a:r>
              <a:rPr lang="it-IT" sz="2400" dirty="0">
                <a:latin typeface="Gadugi" pitchFamily="34"/>
              </a:rPr>
              <a:t>       come stai? Tutto bene? A causa della lontananza, non riusciamo a vederci, ma sono sicura che prima o poi ci ritroveremo e sarà bellissimo!</a:t>
            </a:r>
          </a:p>
          <a:p>
            <a:pPr lvl="0" algn="l">
              <a:spcAft>
                <a:spcPts val="283"/>
              </a:spcAft>
              <a:buNone/>
            </a:pPr>
            <a:r>
              <a:rPr lang="it-IT" sz="2400" dirty="0">
                <a:latin typeface="Gadugi" pitchFamily="34"/>
              </a:rPr>
              <a:t>    Ti scrivo perché ho intenzione di partecipare a un Concorso scolastico, indetto dal M.I.U.R., su un personaggio politico che ha lottato per gli ideali di libertà e uguaglianza: Giacomo Matteotti. Tu ne hai mai sentito parlare? Per caso hai già svolto delle ricerche su di lui con i tuoi professori? Sarebbe interessante per me condividere dei pareri e ampliare le mie conoscenze.</a:t>
            </a:r>
          </a:p>
          <a:p>
            <a:pPr lvl="0" algn="l">
              <a:buNone/>
            </a:pPr>
            <a:endParaRPr lang="it-IT" sz="2600" dirty="0">
              <a:latin typeface="Gadugi" pitchFamily="34"/>
            </a:endParaRPr>
          </a:p>
        </p:txBody>
      </p:sp>
      <p:pic>
        <p:nvPicPr>
          <p:cNvPr id="4" name="Segnaposto immagine 3"/>
          <p:cNvPicPr>
            <a:picLocks noGrp="1" noChangeAspect="1"/>
          </p:cNvPicPr>
          <p:nvPr>
            <p:ph type="pic" idx="4294967295"/>
          </p:nvPr>
        </p:nvPicPr>
        <p:blipFill>
          <a:blip r:embed="rId3">
            <a:lum/>
            <a:alphaModFix/>
          </a:blip>
          <a:srcRect/>
          <a:stretch>
            <a:fillRect/>
          </a:stretch>
        </p:blipFill>
        <p:spPr>
          <a:xfrm>
            <a:off x="7056000" y="4320000"/>
            <a:ext cx="2808000" cy="3024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Segnaposto immagine 1"/>
          <p:cNvPicPr>
            <a:picLocks noGrp="1" noChangeAspect="1"/>
          </p:cNvPicPr>
          <p:nvPr>
            <p:ph type="pic" idx="4294967295"/>
          </p:nvPr>
        </p:nvPicPr>
        <p:blipFill>
          <a:blip r:embed="rId3">
            <a:lum/>
            <a:alphaModFix/>
          </a:blip>
          <a:srcRect/>
          <a:stretch>
            <a:fillRect/>
          </a:stretch>
        </p:blipFill>
        <p:spPr>
          <a:xfrm>
            <a:off x="288000" y="1706760"/>
            <a:ext cx="2154600" cy="4989240"/>
          </a:xfrm>
        </p:spPr>
      </p:pic>
      <p:sp>
        <p:nvSpPr>
          <p:cNvPr id="3" name="Segnaposto testo 2"/>
          <p:cNvSpPr txBox="1">
            <a:spLocks noGrp="1"/>
          </p:cNvSpPr>
          <p:nvPr>
            <p:ph type="body" idx="4294967295"/>
          </p:nvPr>
        </p:nvSpPr>
        <p:spPr>
          <a:xfrm>
            <a:off x="2736000" y="101160"/>
            <a:ext cx="7343999" cy="7314840"/>
          </a:xfrm>
        </p:spPr>
        <p:txBody>
          <a:bodyPr/>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buNone/>
            </a:pPr>
            <a:r>
              <a:rPr lang="it-IT" sz="2400" dirty="0">
                <a:latin typeface="Gadugi" pitchFamily="34"/>
              </a:rPr>
              <a:t>       Io mi sono documentata presso la Biblioteca scolastica del Liceo di Scienze Umane “I. Gonzaga” di Chieti, e anche online, e ho capito innanzitutto che Matteotti, oltre a svolgere l'attività di segretario del Partito Socialista Italiano e di parlamentare, era giornalista e scrittore. Infatti, fu eletto al Parlamento per la prima volta nel 1919 e poi di nuovo nel 1921, anno in cui pubblicò la famosa “Inchiesta socialista sulle gesta dei fascisti in Italia”, nella quale denunciava le violenze squadriste, durante la campagna elettorale delle elezioni del 1921; infine fu rieletto nel 1924.</a:t>
            </a:r>
          </a:p>
          <a:p>
            <a:pPr lvl="0">
              <a:buNone/>
            </a:pPr>
            <a:r>
              <a:rPr lang="it-IT" sz="2400" dirty="0">
                <a:latin typeface="Gadugi" pitchFamily="34"/>
              </a:rPr>
              <a:t>       Proprio per le sue idee antifasciste e per il suo impegno a sostegno di una società umana  più civile e giusta (infatti denunciò i brogli elettorali nelle elezioni del 6 aprile 1924),fu rapito e assassinato da un gruppo capeggiato da Amerigo </a:t>
            </a:r>
            <a:r>
              <a:rPr lang="it-IT" sz="2400" smtClean="0">
                <a:latin typeface="Gadugi" pitchFamily="34"/>
              </a:rPr>
              <a:t>Dumini</a:t>
            </a:r>
            <a:r>
              <a:rPr lang="it-IT" sz="2400" dirty="0">
                <a:latin typeface="Gadug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a:t>        </a:t>
            </a:r>
          </a:p>
        </p:txBody>
      </p:sp>
      <p:sp>
        <p:nvSpPr>
          <p:cNvPr id="3" name="Segnaposto testo 2"/>
          <p:cNvSpPr txBox="1">
            <a:spLocks noGrp="1"/>
          </p:cNvSpPr>
          <p:nvPr>
            <p:ph type="body" idx="4294967295"/>
          </p:nvPr>
        </p:nvSpPr>
        <p:spPr>
          <a:xfrm>
            <a:off x="503999" y="301320"/>
            <a:ext cx="9071640" cy="4980851"/>
          </a:xfrm>
        </p:spPr>
        <p:txBody>
          <a:bodyPr>
            <a:spAutoFit/>
          </a:bodyPr>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buNone/>
            </a:pPr>
            <a:r>
              <a:rPr lang="it-IT" sz="2400" dirty="0">
                <a:latin typeface="Gadugi" pitchFamily="34"/>
              </a:rPr>
              <a:t>       Nel giorno del suo omicidio, avvenuto a Roma il 10 giugno 1924, avrebbe dovuto presentare al Parlamento un discorso su uno scandalo finanziario.</a:t>
            </a:r>
          </a:p>
          <a:p>
            <a:pPr lvl="0">
              <a:buNone/>
            </a:pPr>
            <a:r>
              <a:rPr lang="it-IT" sz="2400" dirty="0">
                <a:latin typeface="Gadugi" pitchFamily="34"/>
              </a:rPr>
              <a:t>       Quando ho appreso queste notizie, documentandomi anche sulle modalità dell'omicidio, mi sono sentita raggiungere da un brivido sulle spalle e ho pensato:&lt;Possibile che si possa morire per queste motivazioni? E' mai credibile perdere la vita per sostenere un'opinione politica diversa dalla maggioranza? Può l'odio arrivare a tanto?&gt;. Mi ha commosso la forza che Matteotti ha dimostrato fino all'ultimo giorno della sua vita, cercando di resistere alle brutali violenze avvenute all'interno della macchina, dove era stato introdotto prima di essere ucciso.  </a:t>
            </a:r>
          </a:p>
        </p:txBody>
      </p:sp>
      <p:pic>
        <p:nvPicPr>
          <p:cNvPr id="4" name="Segnaposto immagine 3"/>
          <p:cNvPicPr>
            <a:picLocks noGrp="1" noChangeAspect="1"/>
          </p:cNvPicPr>
          <p:nvPr>
            <p:ph type="pic" idx="4294967295"/>
          </p:nvPr>
        </p:nvPicPr>
        <p:blipFill>
          <a:blip r:embed="rId3">
            <a:lum/>
            <a:alphaModFix/>
          </a:blip>
          <a:srcRect/>
          <a:stretch>
            <a:fillRect/>
          </a:stretch>
        </p:blipFill>
        <p:spPr>
          <a:xfrm>
            <a:off x="1943968" y="5238956"/>
            <a:ext cx="5832648" cy="221328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a:t> </a:t>
            </a:r>
          </a:p>
        </p:txBody>
      </p:sp>
      <p:sp>
        <p:nvSpPr>
          <p:cNvPr id="4" name="Segnaposto testo 3"/>
          <p:cNvSpPr txBox="1">
            <a:spLocks noGrp="1"/>
          </p:cNvSpPr>
          <p:nvPr>
            <p:ph type="body" idx="4294967295"/>
          </p:nvPr>
        </p:nvSpPr>
        <p:spPr>
          <a:xfrm>
            <a:off x="216000" y="301320"/>
            <a:ext cx="9648000" cy="4569480"/>
          </a:xfrm>
        </p:spPr>
        <p:txBody>
          <a:bodyPr/>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buNone/>
            </a:pPr>
            <a:r>
              <a:rPr lang="it-IT" sz="2400" dirty="0">
                <a:latin typeface="Gadugi" pitchFamily="34"/>
              </a:rPr>
              <a:t>       Tu mi chiederai (io già lo immagino) come faccio a sapere questo e ti rispondo subito: perché due giorni dopo il suo rapimento, fu individuata l'auto incriminata, che risultò proprietaria di Filippo Filippetti, il direttore del « Corriere Italiano ». Da questo importante ritrovamento nacquero le prime indagini, che portarono a identificare in breve tutti i rapinatori, che poi furono arrestati, mentre Benito Mussolini in un suo discorso al governo aveva proclamato di essere stato il mandante del delitto.</a:t>
            </a:r>
          </a:p>
          <a:p>
            <a:pPr lvl="0">
              <a:buNone/>
            </a:pPr>
            <a:r>
              <a:rPr lang="it-IT" sz="2400" dirty="0">
                <a:latin typeface="Gadugi" pitchFamily="34"/>
              </a:rPr>
              <a:t>       Non ci potevo credere! Leggevo e rileggevo i documenti e via via provavo una sensazione di angoscia al pensiero che un Capo di Stato, un personaggio da emulare per noi giovani, potesse impartire comandi di questo genere!</a:t>
            </a:r>
          </a:p>
        </p:txBody>
      </p:sp>
      <p:pic>
        <p:nvPicPr>
          <p:cNvPr id="9" name="Segnaposto immagine 2">
            <a:extLst>
              <a:ext uri="{FF2B5EF4-FFF2-40B4-BE49-F238E27FC236}">
                <a16:creationId xmlns="" xmlns:a16="http://schemas.microsoft.com/office/drawing/2014/main" id="{E165164E-73E2-422A-B8CE-C5A22663A039}"/>
              </a:ext>
            </a:extLst>
          </p:cNvPr>
          <p:cNvPicPr>
            <a:picLocks noChangeAspect="1"/>
          </p:cNvPicPr>
          <p:nvPr/>
        </p:nvPicPr>
        <p:blipFill rotWithShape="1">
          <a:blip r:embed="rId3">
            <a:lum/>
            <a:alphaModFix/>
          </a:blip>
          <a:srcRect t="-5179" b="21595"/>
          <a:stretch/>
        </p:blipFill>
        <p:spPr>
          <a:xfrm flipH="1">
            <a:off x="1619437" y="4880241"/>
            <a:ext cx="6840759" cy="26794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216000" y="144000"/>
            <a:ext cx="9648000" cy="4980851"/>
          </a:xfrm>
        </p:spPr>
        <p:txBody>
          <a:bodyPr>
            <a:spAutoFit/>
          </a:bodyPr>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buNone/>
            </a:pPr>
            <a:r>
              <a:rPr lang="it-IT" sz="2400" dirty="0">
                <a:latin typeface="Gadugi" pitchFamily="34"/>
              </a:rPr>
              <a:t>       Così in cuor mio ho rafforzato le idee di onestà intellettuale, senso civico, libertà, giustizia e bellezza interiore. Ho detto a me stessa: semmai dovessi un giorno diventare una donna in carriera nella politica, vorrò sempre comportarmi come Giacomo Matteotti, per me esempio di umanità e valori!</a:t>
            </a:r>
          </a:p>
          <a:p>
            <a:pPr lvl="0">
              <a:buNone/>
            </a:pPr>
            <a:r>
              <a:rPr lang="it-IT" sz="2400" dirty="0">
                <a:latin typeface="Gadugi" pitchFamily="34"/>
              </a:rPr>
              <a:t>       Era stato ucciso un uomo inutilmente, con lucida freddezza, la stessa che io riserverò ai suoi killer nel mio ricordo, ma il suo pensiero di persona integerrima continuerà a vivere presso di me. Sai, quando ho appreso che alcuni parlamentari socialisti si erano recati in pellegrinaggio nel luogo del suo rapimento, deponendo una corona d'alloro, ho provato una strana sensazione: mi sono sentita verso l‘Onorevole come un’amica, una donna a lui contemporanea.</a:t>
            </a:r>
          </a:p>
        </p:txBody>
      </p:sp>
      <p:pic>
        <p:nvPicPr>
          <p:cNvPr id="3" name="Segnaposto immagine 2"/>
          <p:cNvPicPr>
            <a:picLocks noGrp="1" noChangeAspect="1"/>
          </p:cNvPicPr>
          <p:nvPr>
            <p:ph type="pic" idx="4294967295"/>
          </p:nvPr>
        </p:nvPicPr>
        <p:blipFill>
          <a:blip r:embed="rId3">
            <a:lum/>
            <a:alphaModFix/>
          </a:blip>
          <a:srcRect/>
          <a:stretch>
            <a:fillRect/>
          </a:stretch>
        </p:blipFill>
        <p:spPr>
          <a:xfrm>
            <a:off x="1655936" y="5124851"/>
            <a:ext cx="6552728" cy="222274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a:xfrm>
            <a:off x="216000" y="216000"/>
            <a:ext cx="9648000" cy="4392000"/>
          </a:xfrm>
        </p:spPr>
        <p:txBody>
          <a:bodyPr/>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Microsoft YaHei" pitchFamily="2"/>
                <a:cs typeface="Mangal" pitchFamily="2"/>
              </a:defRPr>
            </a:lvl9pPr>
          </a:lstStyle>
          <a:p>
            <a:pPr lvl="0">
              <a:buNone/>
            </a:pPr>
            <a:r>
              <a:rPr lang="it-IT" sz="2400" dirty="0">
                <a:latin typeface="Gadugi" pitchFamily="34"/>
              </a:rPr>
              <a:t>       Di recente, mentre studiavo, ho anche saputo che ci sono stati due processi su questo caso, uno dei quali si è tenuto a Chieti, la mia città natale, che ha voluto ricordare  la figura del politico onesto con l'intitolazione di una Piazza  a suo nome.</a:t>
            </a:r>
          </a:p>
          <a:p>
            <a:pPr lvl="0">
              <a:buNone/>
            </a:pPr>
            <a:r>
              <a:rPr lang="it-IT" sz="2400" dirty="0">
                <a:latin typeface="Gadugi" pitchFamily="34"/>
              </a:rPr>
              <a:t>       Un bacio, a presto.                                        Lucilla</a:t>
            </a:r>
          </a:p>
          <a:p>
            <a:pPr lvl="0">
              <a:buNone/>
            </a:pPr>
            <a:endParaRPr lang="it-IT" sz="2400" dirty="0">
              <a:latin typeface="Gadugi" pitchFamily="34"/>
            </a:endParaRPr>
          </a:p>
          <a:p>
            <a:pPr lvl="0">
              <a:buNone/>
            </a:pPr>
            <a:endParaRPr lang="it-IT" sz="2400" dirty="0">
              <a:latin typeface="Gadugi" pitchFamily="34"/>
            </a:endParaRPr>
          </a:p>
          <a:p>
            <a:pPr lvl="0">
              <a:buNone/>
            </a:pPr>
            <a:endParaRPr lang="it-IT" sz="2400" dirty="0">
              <a:latin typeface="Gadugi" pitchFamily="34"/>
            </a:endParaRPr>
          </a:p>
          <a:p>
            <a:pPr lvl="0">
              <a:buNone/>
            </a:pPr>
            <a:endParaRPr lang="it-IT" sz="2400" dirty="0">
              <a:latin typeface="Gadugi" pitchFamily="34"/>
            </a:endParaRPr>
          </a:p>
          <a:p>
            <a:pPr lvl="0">
              <a:buNone/>
            </a:pPr>
            <a:endParaRPr lang="it-IT" sz="2400" dirty="0">
              <a:latin typeface="Gadugi" pitchFamily="34"/>
            </a:endParaRPr>
          </a:p>
          <a:p>
            <a:pPr lvl="0">
              <a:buNone/>
            </a:pPr>
            <a:endParaRPr lang="it-IT" sz="2400" dirty="0">
              <a:latin typeface="Gadugi" pitchFamily="34"/>
            </a:endParaRPr>
          </a:p>
          <a:p>
            <a:pPr lvl="0">
              <a:buNone/>
            </a:pPr>
            <a:endParaRPr lang="it-IT" sz="2400" dirty="0">
              <a:latin typeface="Gadugi" pitchFamily="34"/>
            </a:endParaRPr>
          </a:p>
          <a:p>
            <a:pPr lvl="0">
              <a:buNone/>
            </a:pPr>
            <a:endParaRPr lang="it-IT" sz="2400" dirty="0">
              <a:latin typeface="Gadugi" pitchFamily="34"/>
            </a:endParaRPr>
          </a:p>
          <a:p>
            <a:pPr lvl="0">
              <a:buNone/>
            </a:pPr>
            <a:r>
              <a:rPr lang="it-IT" sz="2000" b="1" dirty="0">
                <a:latin typeface="Gadugi" pitchFamily="34"/>
              </a:rPr>
              <a:t>Piazza Matteotti - Chieti</a:t>
            </a:r>
          </a:p>
        </p:txBody>
      </p:sp>
      <p:pic>
        <p:nvPicPr>
          <p:cNvPr id="5" name="Immagine 4" descr="Immagine che contiene edificio, esterni, città, via&#10;&#10;Descrizione generata automaticamente">
            <a:extLst>
              <a:ext uri="{FF2B5EF4-FFF2-40B4-BE49-F238E27FC236}">
                <a16:creationId xmlns="" xmlns:a16="http://schemas.microsoft.com/office/drawing/2014/main" id="{24A567D4-FCBF-48E6-B735-DD38CDC68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136" y="2855911"/>
            <a:ext cx="6407864" cy="42362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91840" y="1187549"/>
            <a:ext cx="8821166" cy="2952328"/>
          </a:xfrm>
        </p:spPr>
        <p:txBody>
          <a:bodyPr/>
          <a:lstStyle/>
          <a:p>
            <a:r>
              <a:rPr lang="it-IT" sz="2400" dirty="0">
                <a:solidFill>
                  <a:schemeClr val="tx1"/>
                </a:solidFill>
                <a:latin typeface="Gadugi"/>
              </a:rPr>
              <a:t>REALIZZAZIONE DEL TESTO: MINCONE GIORGIA </a:t>
            </a:r>
            <a:br>
              <a:rPr lang="it-IT" sz="2400" dirty="0">
                <a:solidFill>
                  <a:schemeClr val="tx1"/>
                </a:solidFill>
                <a:latin typeface="Gadugi"/>
              </a:rPr>
            </a:br>
            <a:r>
              <a:rPr lang="it-IT" sz="2400" dirty="0">
                <a:solidFill>
                  <a:schemeClr val="tx1"/>
                </a:solidFill>
                <a:latin typeface="Gadugi"/>
              </a:rPr>
              <a:t>VIDEO: MINCONE GIORGIA  E MAGGI CAMILLA </a:t>
            </a:r>
            <a:br>
              <a:rPr lang="it-IT" sz="2400" dirty="0">
                <a:solidFill>
                  <a:schemeClr val="tx1"/>
                </a:solidFill>
                <a:latin typeface="Gadugi"/>
              </a:rPr>
            </a:br>
            <a:r>
              <a:rPr lang="it-IT" sz="2400" dirty="0">
                <a:solidFill>
                  <a:schemeClr val="tx1"/>
                </a:solidFill>
                <a:latin typeface="Gadugi"/>
              </a:rPr>
              <a:t/>
            </a:r>
            <a:br>
              <a:rPr lang="it-IT" sz="2400" dirty="0">
                <a:solidFill>
                  <a:schemeClr val="tx1"/>
                </a:solidFill>
                <a:latin typeface="Gadugi"/>
              </a:rPr>
            </a:br>
            <a:r>
              <a:rPr lang="it-IT" sz="2400" dirty="0">
                <a:solidFill>
                  <a:schemeClr val="tx1"/>
                </a:solidFill>
                <a:latin typeface="Gadugi"/>
              </a:rPr>
              <a:t>Liceo Statale «Isabella Gonzaga» Chieti</a:t>
            </a:r>
            <a:endParaRPr lang="de-DE" sz="2400" dirty="0">
              <a:latin typeface="Gadugi"/>
            </a:endParaRPr>
          </a:p>
        </p:txBody>
      </p:sp>
      <p:sp>
        <p:nvSpPr>
          <p:cNvPr id="3" name="Sottotitolo 2"/>
          <p:cNvSpPr>
            <a:spLocks noGrp="1"/>
          </p:cNvSpPr>
          <p:nvPr>
            <p:ph type="subTitle" idx="1"/>
          </p:nvPr>
        </p:nvSpPr>
        <p:spPr>
          <a:xfrm>
            <a:off x="1511920" y="4211885"/>
            <a:ext cx="7272808" cy="3240360"/>
          </a:xfrm>
        </p:spPr>
        <p:txBody>
          <a:bodyPr/>
          <a:lstStyle/>
          <a:p>
            <a:pPr algn="l"/>
            <a:r>
              <a:rPr lang="it-IT" sz="2000" b="1" dirty="0">
                <a:solidFill>
                  <a:schemeClr val="tx1"/>
                </a:solidFill>
                <a:latin typeface="Gadugi"/>
              </a:rPr>
              <a:t>FONTI FOTOGRAFICHE:</a:t>
            </a:r>
            <a:br>
              <a:rPr lang="it-IT" sz="2000" b="1" dirty="0">
                <a:solidFill>
                  <a:schemeClr val="tx1"/>
                </a:solidFill>
                <a:latin typeface="Gadugi"/>
              </a:rPr>
            </a:br>
            <a:r>
              <a:rPr lang="it-IT" sz="2000" b="1" dirty="0">
                <a:solidFill>
                  <a:schemeClr val="tx1"/>
                </a:solidFill>
                <a:latin typeface="Gadugi"/>
                <a:hlinkClick r:id="rId2"/>
              </a:rPr>
              <a:t>www.thevision.com</a:t>
            </a:r>
            <a:r>
              <a:rPr lang="it-IT" sz="2000" b="1" dirty="0">
                <a:solidFill>
                  <a:schemeClr val="tx1"/>
                </a:solidFill>
                <a:latin typeface="Gadugi"/>
              </a:rPr>
              <a:t/>
            </a:r>
            <a:br>
              <a:rPr lang="it-IT" sz="2000" b="1" dirty="0">
                <a:solidFill>
                  <a:schemeClr val="tx1"/>
                </a:solidFill>
                <a:latin typeface="Gadugi"/>
              </a:rPr>
            </a:br>
            <a:r>
              <a:rPr lang="it-IT" sz="2000" b="1" dirty="0">
                <a:solidFill>
                  <a:schemeClr val="tx1"/>
                </a:solidFill>
                <a:latin typeface="Gadugi"/>
                <a:hlinkClick r:id="rId3"/>
              </a:rPr>
              <a:t>www.corsoitalianews.it</a:t>
            </a:r>
            <a:r>
              <a:rPr lang="it-IT" sz="2000" b="1" dirty="0">
                <a:solidFill>
                  <a:schemeClr val="tx1"/>
                </a:solidFill>
                <a:latin typeface="Gadugi"/>
              </a:rPr>
              <a:t/>
            </a:r>
            <a:br>
              <a:rPr lang="it-IT" sz="2000" b="1" dirty="0">
                <a:solidFill>
                  <a:schemeClr val="tx1"/>
                </a:solidFill>
                <a:latin typeface="Gadugi"/>
              </a:rPr>
            </a:br>
            <a:r>
              <a:rPr lang="it-IT" sz="2000" b="1" dirty="0">
                <a:solidFill>
                  <a:schemeClr val="tx1"/>
                </a:solidFill>
                <a:latin typeface="Gadugi"/>
                <a:hlinkClick r:id="rId4"/>
              </a:rPr>
              <a:t>www.agenziacomunica.net</a:t>
            </a:r>
            <a:r>
              <a:rPr lang="it-IT" sz="2000" b="1" dirty="0">
                <a:solidFill>
                  <a:schemeClr val="tx1"/>
                </a:solidFill>
                <a:latin typeface="Gadugi"/>
              </a:rPr>
              <a:t/>
            </a:r>
            <a:br>
              <a:rPr lang="it-IT" sz="2000" b="1" dirty="0">
                <a:solidFill>
                  <a:schemeClr val="tx1"/>
                </a:solidFill>
                <a:latin typeface="Gadugi"/>
              </a:rPr>
            </a:br>
            <a:r>
              <a:rPr lang="it-IT" sz="2000" b="1" dirty="0">
                <a:solidFill>
                  <a:schemeClr val="tx1"/>
                </a:solidFill>
                <a:latin typeface="Gadugi"/>
                <a:hlinkClick r:id="rId5"/>
              </a:rPr>
              <a:t>www.altervista.org</a:t>
            </a:r>
            <a:r>
              <a:rPr lang="it-IT" sz="2000" b="1" dirty="0">
                <a:solidFill>
                  <a:schemeClr val="tx1"/>
                </a:solidFill>
                <a:latin typeface="Gadugi"/>
              </a:rPr>
              <a:t/>
            </a:r>
            <a:br>
              <a:rPr lang="it-IT" sz="2000" b="1" dirty="0">
                <a:solidFill>
                  <a:schemeClr val="tx1"/>
                </a:solidFill>
                <a:latin typeface="Gadugi"/>
              </a:rPr>
            </a:br>
            <a:r>
              <a:rPr lang="it-IT" sz="2000" b="1" dirty="0">
                <a:solidFill>
                  <a:schemeClr val="tx1"/>
                </a:solidFill>
                <a:latin typeface="Gadugi"/>
                <a:hlinkClick r:id="rId6"/>
              </a:rPr>
              <a:t>www.wikipedia.org</a:t>
            </a:r>
            <a:r>
              <a:rPr lang="it-IT" sz="2000" b="1" dirty="0">
                <a:solidFill>
                  <a:schemeClr val="tx1"/>
                </a:solidFill>
                <a:latin typeface="Gadugi"/>
              </a:rPr>
              <a:t> </a:t>
            </a:r>
            <a:br>
              <a:rPr lang="it-IT" sz="2000" b="1" dirty="0">
                <a:solidFill>
                  <a:schemeClr val="tx1"/>
                </a:solidFill>
                <a:latin typeface="Gadugi"/>
              </a:rPr>
            </a:br>
            <a:r>
              <a:rPr lang="it-IT" sz="2000" b="1" dirty="0">
                <a:solidFill>
                  <a:schemeClr val="tx1"/>
                </a:solidFill>
                <a:latin typeface="Gadugi"/>
                <a:hlinkClick r:id="rId7"/>
              </a:rPr>
              <a:t>www.repubblica.it</a:t>
            </a:r>
            <a:r>
              <a:rPr lang="it-IT" sz="2000" b="1" dirty="0">
                <a:solidFill>
                  <a:schemeClr val="tx1"/>
                </a:solidFill>
                <a:latin typeface="Gadugi"/>
              </a:rPr>
              <a:t> </a:t>
            </a:r>
            <a:r>
              <a:rPr lang="it-IT" dirty="0">
                <a:latin typeface="Gadugi"/>
              </a:rPr>
              <a:t/>
            </a:r>
            <a:br>
              <a:rPr lang="it-IT" dirty="0">
                <a:latin typeface="Gadugi"/>
              </a:rPr>
            </a:br>
            <a:r>
              <a:rPr lang="it-IT" dirty="0">
                <a:latin typeface="Gadugi"/>
              </a:rPr>
              <a:t/>
            </a:r>
            <a:br>
              <a:rPr lang="it-IT" dirty="0">
                <a:latin typeface="Gadugi"/>
              </a:rPr>
            </a:br>
            <a:endParaRPr lang="de-DE" dirty="0">
              <a:solidFill>
                <a:schemeClr val="tx1"/>
              </a:solidFill>
              <a:latin typeface="Gadugi"/>
            </a:endParaRPr>
          </a:p>
        </p:txBody>
      </p:sp>
    </p:spTree>
    <p:extLst>
      <p:ext uri="{BB962C8B-B14F-4D97-AF65-F5344CB8AC3E}">
        <p14:creationId xmlns:p14="http://schemas.microsoft.com/office/powerpoint/2010/main" val="1085004956"/>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737</Words>
  <Application>Microsoft Office PowerPoint</Application>
  <PresentationFormat>Personalizzato</PresentationFormat>
  <Paragraphs>28</Paragraphs>
  <Slides>7</Slides>
  <Notes>6</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Default</vt:lpstr>
      <vt:lpstr>L' EPISTOLARIO DI LUCILLA E GRETA</vt:lpstr>
      <vt:lpstr>Presentazione standard di PowerPoint</vt:lpstr>
      <vt:lpstr>        </vt:lpstr>
      <vt:lpstr> </vt:lpstr>
      <vt:lpstr>Presentazione standard di PowerPoint</vt:lpstr>
      <vt:lpstr>Presentazione standard di PowerPoint</vt:lpstr>
      <vt:lpstr>REALIZZAZIONE DEL TESTO: MINCONE GIORGIA  VIDEO: MINCONE GIORGIA  E MAGGI CAMILLA   Liceo Statale «Isabella Gonzaga» Chieti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EPISTOLARIO DI LUCILLA E GRETA</dc:title>
  <dc:creator>alunno03</dc:creator>
  <cp:lastModifiedBy>Administrator</cp:lastModifiedBy>
  <cp:revision>21</cp:revision>
  <dcterms:created xsi:type="dcterms:W3CDTF">2019-10-09T20:19:48Z</dcterms:created>
  <dcterms:modified xsi:type="dcterms:W3CDTF">2019-10-17T08:12:38Z</dcterms:modified>
</cp:coreProperties>
</file>